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8" r:id="rId5"/>
    <p:sldId id="299" r:id="rId6"/>
    <p:sldId id="300" r:id="rId7"/>
    <p:sldId id="259" r:id="rId8"/>
    <p:sldId id="260" r:id="rId9"/>
    <p:sldId id="279" r:id="rId10"/>
    <p:sldId id="280" r:id="rId11"/>
    <p:sldId id="281" r:id="rId12"/>
    <p:sldId id="291" r:id="rId13"/>
    <p:sldId id="292" r:id="rId14"/>
    <p:sldId id="293" r:id="rId15"/>
    <p:sldId id="295" r:id="rId16"/>
    <p:sldId id="297" r:id="rId17"/>
    <p:sldId id="29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A861A-B1F8-4681-AAFC-DAEBA485C02A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6514-A5F9-4980-8838-37974E42EF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9AE071CA-CA51-46C6-8623-5705880E4A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6589754F-A910-44E4-81B5-9A0F0D548E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CAFDBCED-C2B6-4BAD-9694-7E86D70E9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1E61B3-7E28-410A-81EB-DAC95C1D3E74}" type="slidenum">
              <a:rPr lang="fr-FR" altLang="fr-FR"/>
              <a:pPr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EE749-5BCF-4141-B317-CC74E7882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544618-7456-401E-B2D3-818940BD3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9BAC9-340F-4CDA-9BBB-B1566BB4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9CD28-948E-4A06-A061-89AB414C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1C73C-5106-4F77-A163-C5CCEDBD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6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A9197-BAE9-4B52-BB85-842F651D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B7FF00-3C2D-41AE-B07E-51B73BFC5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A6D991-7F0B-4892-8BD0-800DA8C3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7B795-D22C-47AA-9FAF-BAF647DC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C4FF-5A4E-4FF7-8F5E-1FE2BAFE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237F25-FCB0-4CA1-A71A-7674190E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3BE571-348D-4990-898B-4DF0B6CB4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E39AA1-5AD9-4FE8-96A1-09DAC64E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360192-17CE-4DE9-88C9-8733383F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24FD54-EBAD-4610-98EB-A455C2BD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7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F0A9B55-DFA9-45A8-9BEF-270A28F50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457201"/>
            <a:ext cx="337624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1363DD37-90F5-4BCE-918D-DF0DBEB55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9" y="5589588"/>
            <a:ext cx="11410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2708" y="2819400"/>
            <a:ext cx="5064369" cy="381000"/>
          </a:xfrm>
        </p:spPr>
        <p:txBody>
          <a:bodyPr/>
          <a:lstStyle>
            <a:lvl1pPr>
              <a:buNone/>
              <a:defRPr sz="1800">
                <a:solidFill>
                  <a:srgbClr val="646464"/>
                </a:solidFill>
              </a:defRPr>
            </a:lvl1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562" y="3355058"/>
            <a:ext cx="10363200" cy="2162174"/>
          </a:xfrm>
        </p:spPr>
        <p:txBody>
          <a:bodyPr anchor="t"/>
          <a:lstStyle>
            <a:lvl1pPr>
              <a:lnSpc>
                <a:spcPct val="80000"/>
              </a:lnSpc>
              <a:defRPr lang="fr-FR" sz="4400" b="1" kern="1200" cap="none" baseline="0" dirty="0">
                <a:solidFill>
                  <a:srgbClr val="074C8C"/>
                </a:solidFill>
                <a:latin typeface="Trebuchet MS" pitchFamily="-65" charset="0"/>
                <a:ea typeface="ＭＳ Ｐゴシック" pitchFamily="-65" charset="-128"/>
                <a:cs typeface="+mj-cs"/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80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562" y="985501"/>
            <a:ext cx="10363200" cy="147002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1408" y="2492896"/>
            <a:ext cx="8534400" cy="332656"/>
          </a:xfr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None/>
              <a:defRPr lang="fr-FR" sz="1800" b="1" kern="1200" dirty="0">
                <a:solidFill>
                  <a:srgbClr val="074C8C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24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312" y="1501776"/>
            <a:ext cx="10363200" cy="1470025"/>
          </a:xfrm>
        </p:spPr>
        <p:txBody>
          <a:bodyPr/>
          <a:lstStyle>
            <a:lvl1pPr>
              <a:lnSpc>
                <a:spcPct val="90000"/>
              </a:lnSpc>
              <a:defRPr cap="all" baseline="0"/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3879" y="152400"/>
            <a:ext cx="3188677" cy="1524000"/>
          </a:xfrm>
        </p:spPr>
        <p:txBody>
          <a:bodyPr lIns="108000" tIns="0" rIns="108000" bIns="0"/>
          <a:lstStyle>
            <a:lvl1pPr>
              <a:buNone/>
              <a:defRPr sz="10000"/>
            </a:lvl1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91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562" y="272986"/>
            <a:ext cx="10971684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fr-FR" sz="399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562" y="1603963"/>
            <a:ext cx="10971684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fr-FR" sz="387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5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DAE77-C98B-4754-AAD5-4B978842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4F6D4-2178-4483-A3AB-4A58990E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44E2E-796A-4082-B118-D9FCB3C5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1505FD-A4F9-41B0-A286-1B761B73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CE6E1C-83FB-4E39-8CE7-7AF06A6B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3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8EFB4-5FE8-485A-AD5D-66EB5BA5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4335AC-BF72-4BDC-855C-E7C1C5929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AFDCA4-55C8-445F-AB99-00F21D9F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8B2E22-EE3F-49C0-86A7-3EDC3A60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554B5-183B-47D1-9654-9BB00E09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06A55-E307-4885-AF8D-7D5C4D6E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06DEA-7927-4451-B9A8-5D673451F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83CF55-97D4-4A2F-9608-A4D3B2E12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413C72-3D27-4A6E-93F3-2A4AD6D3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09D160-B711-4F46-9A98-B44B26B5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E2A46E-A3EF-4138-A1EE-FA110788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D7699-02C7-4CBA-8E79-41CAB2D3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750B60-A6B4-447B-87A4-1C9D22E18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E71A35-D71F-462E-A067-9FD83770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8EB811-EFF8-441E-913D-E7CC64610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063B1-F57E-4452-881C-821E2C30E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9F5246-9249-448E-9607-31BC16DA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8348A0-FC84-48F1-B3E1-9E11C88B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C65C36-3698-431C-831C-749B1CDB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5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D5C17-7FDF-455F-B1C5-DEBEB671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2AB164-2131-44B6-AFEF-B619C23E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CC62C-9AFC-4C96-94A7-1144FBCF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CB9AEB-C613-4387-9811-32AF35CB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2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B9DFFD-9707-458C-B4B5-FA3C067F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94561F-7D0C-4583-A7CB-182D6AF7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0A1B70-E494-426E-952A-35EC3098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143C6-E899-4898-877C-84B686F2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AC99F-3E20-432E-839B-F82E51B8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CBED9-D0E8-4A72-9A2B-15986349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40FBC-A8EC-4D59-B85E-F1C1CBB6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83414-F039-4510-B062-25469CE0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140858-FE68-46D3-8C19-03BDAD03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1BA57-10D2-437C-9A74-4E00FDEA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F8DD1F-EBE2-41D3-B226-C0F81A34C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176C57-C3E4-45E4-81EB-FFE35B45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4FB5B0-6D15-4284-B16C-9FBDE35B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D82AB5-15AF-4878-96A2-45C0CA8E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BAAA0-CC17-4EF8-BC64-EF6D4043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B5C6B8-8AB8-4DB2-9CFB-DF7F0712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147A7-B37E-480E-B44E-79ACF403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69DC0-2592-4FB8-898C-72DBCE629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32CC-D0CC-4B8E-AAC5-EEDB65B68BBB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2DAEA-7B28-4E7B-94EF-4B06D6AE7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9FA35-2BB0-45CC-B043-CE4779E80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D101-F2CF-4DD8-8429-7183BE271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orient-agglo.bzh/ST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dessolidarit&#233;s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ampusdessolidarit&#233;s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ramaforms.org/temps-fort-seis-inclusion-numerique-et-acces-aux-droits-161182447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dessolidarit&#233;s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dessolidarit&#233;s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dessolidarit&#233;s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72E1E2-E642-472A-AD6A-ADBB2EF6B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193675"/>
            <a:ext cx="3505200" cy="3114698"/>
          </a:xfrm>
        </p:spPr>
        <p:txBody>
          <a:bodyPr>
            <a:normAutofit/>
          </a:bodyPr>
          <a:lstStyle/>
          <a:p>
            <a:r>
              <a:rPr lang="fr-FR" sz="3500" b="1" dirty="0">
                <a:solidFill>
                  <a:schemeClr val="bg1"/>
                </a:solidFill>
              </a:rPr>
              <a:t>Saison des Expérimentations et Innovations Solidaires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CC1C93-D97C-4FB9-B277-180099191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Inclusion et accès aux droits sociaux »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Lorient le 28 janvier 2021</a:t>
            </a: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908B3EE-A165-4D18-B9A0-8B4CB854D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1524001"/>
            <a:ext cx="2533651" cy="381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E571506-9C47-4852-95AE-47E04422B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44" y="2502393"/>
            <a:ext cx="2619375" cy="18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5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12BC3C5A-EBE2-4B03-B4C9-A880C7C9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25" y="-225859"/>
            <a:ext cx="8420100" cy="1470025"/>
          </a:xfrm>
        </p:spPr>
        <p:txBody>
          <a:bodyPr/>
          <a:lstStyle/>
          <a:p>
            <a:r>
              <a:rPr altLang="fr-FR" cap="none" dirty="0">
                <a:ea typeface="ＭＳ Ｐゴシック" panose="020B0600070205080204" pitchFamily="34" charset="-128"/>
              </a:rPr>
              <a:t>Les </a:t>
            </a:r>
            <a:r>
              <a:rPr altLang="fr-FR" cap="none" dirty="0" err="1">
                <a:ea typeface="ＭＳ Ｐゴシック" panose="020B0600070205080204" pitchFamily="34" charset="-128"/>
              </a:rPr>
              <a:t>compétences</a:t>
            </a:r>
            <a:r>
              <a:rPr altLang="fr-FR" cap="none" dirty="0">
                <a:ea typeface="ＭＳ Ｐゴシック" panose="020B0600070205080204" pitchFamily="34" charset="-128"/>
              </a:rPr>
              <a:t> :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0B7753D2-0B2D-4BFD-88CF-C937FFE7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" y="1125539"/>
            <a:ext cx="7868793" cy="55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17B358A4-A249-43BA-81DD-CD63BF7D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0884"/>
            <a:ext cx="3816350" cy="20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21A4D62D-057F-4170-8C20-C7C82786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47" y="1964149"/>
            <a:ext cx="3091653" cy="12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">
            <a:extLst>
              <a:ext uri="{FF2B5EF4-FFF2-40B4-BE49-F238E27FC236}">
                <a16:creationId xmlns:a16="http://schemas.microsoft.com/office/drawing/2014/main" id="{132CB0E5-998C-41DE-9F35-9882157C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16" y="1526790"/>
            <a:ext cx="184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pic>
        <p:nvPicPr>
          <p:cNvPr id="14343" name="Picture 8">
            <a:extLst>
              <a:ext uri="{FF2B5EF4-FFF2-40B4-BE49-F238E27FC236}">
                <a16:creationId xmlns:a16="http://schemas.microsoft.com/office/drawing/2014/main" id="{3198BF47-08FD-425D-9173-6228B373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63" y="3130122"/>
            <a:ext cx="3808556" cy="17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Ellipse 4">
            <a:extLst>
              <a:ext uri="{FF2B5EF4-FFF2-40B4-BE49-F238E27FC236}">
                <a16:creationId xmlns:a16="http://schemas.microsoft.com/office/drawing/2014/main" id="{CB8622C7-55FC-44E3-B194-03E09D9A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544" y="3018345"/>
            <a:ext cx="259765" cy="389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sp>
        <p:nvSpPr>
          <p:cNvPr id="14345" name="Ellipse 6">
            <a:extLst>
              <a:ext uri="{FF2B5EF4-FFF2-40B4-BE49-F238E27FC236}">
                <a16:creationId xmlns:a16="http://schemas.microsoft.com/office/drawing/2014/main" id="{9FE5C332-677D-44AC-B460-19C616500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890" y="3407858"/>
            <a:ext cx="287338" cy="38951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sp>
        <p:nvSpPr>
          <p:cNvPr id="14346" name="Ellipse 14">
            <a:extLst>
              <a:ext uri="{FF2B5EF4-FFF2-40B4-BE49-F238E27FC236}">
                <a16:creationId xmlns:a16="http://schemas.microsoft.com/office/drawing/2014/main" id="{FBA1D792-E099-4C5E-B9FF-36F1BF31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3869245"/>
            <a:ext cx="287338" cy="38951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sp>
        <p:nvSpPr>
          <p:cNvPr id="14347" name="Ellipse 15">
            <a:extLst>
              <a:ext uri="{FF2B5EF4-FFF2-40B4-BE49-F238E27FC236}">
                <a16:creationId xmlns:a16="http://schemas.microsoft.com/office/drawing/2014/main" id="{6E2CEC60-C449-4AB2-B32E-2E67BCCF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4" y="1514476"/>
            <a:ext cx="287337" cy="38951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sp>
        <p:nvSpPr>
          <p:cNvPr id="14348" name="Ellipse 16">
            <a:extLst>
              <a:ext uri="{FF2B5EF4-FFF2-40B4-BE49-F238E27FC236}">
                <a16:creationId xmlns:a16="http://schemas.microsoft.com/office/drawing/2014/main" id="{B508F666-A487-477C-95B1-493A2FA8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4934458"/>
            <a:ext cx="287337" cy="38951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sp>
        <p:nvSpPr>
          <p:cNvPr id="14349" name="Ellipse 17">
            <a:extLst>
              <a:ext uri="{FF2B5EF4-FFF2-40B4-BE49-F238E27FC236}">
                <a16:creationId xmlns:a16="http://schemas.microsoft.com/office/drawing/2014/main" id="{1683521E-83F3-43AB-99C8-0BC38FA5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9" y="3127089"/>
            <a:ext cx="287337" cy="38951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 b="0">
              <a:solidFill>
                <a:srgbClr val="0B5CA7"/>
              </a:solidFill>
              <a:latin typeface="DIN"/>
            </a:endParaRPr>
          </a:p>
        </p:txBody>
      </p:sp>
      <p:pic>
        <p:nvPicPr>
          <p:cNvPr id="14350" name="Picture 9">
            <a:extLst>
              <a:ext uri="{FF2B5EF4-FFF2-40B4-BE49-F238E27FC236}">
                <a16:creationId xmlns:a16="http://schemas.microsoft.com/office/drawing/2014/main" id="{B5817B83-F027-4EE3-8A26-85DDAF9A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2" y="4846408"/>
            <a:ext cx="2654300" cy="19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78B2C83B-AB74-4E40-BFD3-03D5021D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46" y="58739"/>
            <a:ext cx="3893354" cy="42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>
            <a:extLst>
              <a:ext uri="{FF2B5EF4-FFF2-40B4-BE49-F238E27FC236}">
                <a16:creationId xmlns:a16="http://schemas.microsoft.com/office/drawing/2014/main" id="{C4813185-0E1F-43F7-ADB8-8E43E188A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63" y="177006"/>
            <a:ext cx="8420100" cy="1393825"/>
          </a:xfrm>
        </p:spPr>
        <p:txBody>
          <a:bodyPr>
            <a:normAutofit fontScale="90000"/>
          </a:bodyPr>
          <a:lstStyle/>
          <a:p>
            <a:r>
              <a:rPr altLang="fr-FR">
                <a:ea typeface="ＭＳ Ｐゴシック" panose="020B0600070205080204" pitchFamily="34" charset="-128"/>
              </a:rPr>
              <a:t>Territoires d’Actions pour un Numérique Inclusif (TANI)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9F8BC6-797C-48A8-853B-2A53C716E991}"/>
              </a:ext>
            </a:extLst>
          </p:cNvPr>
          <p:cNvSpPr txBox="1">
            <a:spLocks/>
          </p:cNvSpPr>
          <p:nvPr/>
        </p:nvSpPr>
        <p:spPr bwMode="auto">
          <a:xfrm>
            <a:off x="328212" y="2173288"/>
            <a:ext cx="4208462" cy="43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fr-FR" altLang="fr-FR" sz="1800" dirty="0"/>
              <a:t>Appel à manifestation d’intérêt porté par la Mission Société Numérique :</a:t>
            </a:r>
            <a:endParaRPr lang="fr-FR" altLang="fr-FR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fr-FR" altLang="fr-FR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fr-FR" altLang="fr-FR" sz="1600" b="0" i="1" dirty="0"/>
              <a:t>-Permettre à tous de s’approprier les usages et potentialités numérique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fr-FR" altLang="fr-FR" sz="16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fr-FR" altLang="fr-FR" sz="1600" b="0" i="1" dirty="0"/>
              <a:t>-Développer le lien social, réduire la fracture existante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fr-FR" altLang="fr-FR" sz="16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fr-FR" altLang="fr-FR" sz="1600" b="0" i="1" dirty="0"/>
              <a:t>-Garantir l’accès de tous à leurs droits et aux services publics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fr-FR" altLang="fr-FR" sz="16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fr-FR" altLang="fr-FR" sz="1600" b="0" i="1" dirty="0"/>
              <a:t>-Bénéficier des retombées économiques (emploi, compétitivité, dématérialisation,…)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fr-FR" altLang="fr-FR" sz="16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fr-FR" altLang="fr-FR" sz="1600" b="0" i="1" dirty="0"/>
              <a:t>- Préparer à s’adapter aux évolutions technologiques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C2AC248-9CF6-4E5D-A135-7F73FDBC241C}"/>
              </a:ext>
            </a:extLst>
          </p:cNvPr>
          <p:cNvSpPr>
            <a:spLocks/>
          </p:cNvSpPr>
          <p:nvPr/>
        </p:nvSpPr>
        <p:spPr bwMode="auto">
          <a:xfrm>
            <a:off x="5232401" y="2173288"/>
            <a:ext cx="34083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i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4572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800" dirty="0"/>
              <a:t>Le dispositif 2018 :</a:t>
            </a:r>
            <a:endParaRPr lang="fr-FR" altLang="fr-FR" sz="18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-Soutient et outille les collectivités dans la stratégie et la mise en œuvre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fr-FR" altLang="fr-FR" sz="9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-Un Première promo de 10 Tanis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fr-FR" altLang="fr-FR" sz="9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-Apporte :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Des conseils,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Une mise en réseau des acteurs,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Des expérimentations,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fr-FR" altLang="fr-FR" sz="1600" b="0" i="1" dirty="0"/>
              <a:t>Une valorisation et une documentation des initiatives…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fr-FR" altLang="fr-FR" sz="1600" b="0" i="1" dirty="0"/>
          </a:p>
          <a:p>
            <a:pPr marL="1588" lvl="1" eaLnBrk="1" hangingPunct="1">
              <a:lnSpc>
                <a:spcPct val="80000"/>
              </a:lnSpc>
              <a:spcBef>
                <a:spcPct val="10000"/>
              </a:spcBef>
              <a:buNone/>
              <a:defRPr/>
            </a:pPr>
            <a:r>
              <a:rPr lang="fr-FR" altLang="fr-FR" sz="1800" dirty="0"/>
              <a:t>Nouvelle promotion de 10 TANIS fin 2019 : </a:t>
            </a:r>
            <a:r>
              <a:rPr lang="fr-FR" altLang="fr-FR" sz="1800" b="0" dirty="0"/>
              <a:t>L.A. a été labélisée et est parrainée par le </a:t>
            </a:r>
            <a:r>
              <a:rPr lang="fr-FR" altLang="fr-FR" sz="1800" b="0" dirty="0" err="1"/>
              <a:t>Sicoval</a:t>
            </a:r>
            <a:r>
              <a:rPr lang="fr-FR" altLang="fr-FR" sz="1800" b="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2D2FFAF8-A2EA-49C5-A354-EC560AC4D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38" y="215899"/>
            <a:ext cx="8420100" cy="1393825"/>
          </a:xfrm>
        </p:spPr>
        <p:txBody>
          <a:bodyPr>
            <a:normAutofit fontScale="90000"/>
          </a:bodyPr>
          <a:lstStyle/>
          <a:p>
            <a:r>
              <a:rPr altLang="fr-FR" dirty="0" err="1">
                <a:ea typeface="ＭＳ Ｐゴシック" panose="020B0600070205080204" pitchFamily="34" charset="-128"/>
              </a:rPr>
              <a:t>Territoires</a:t>
            </a:r>
            <a:r>
              <a:rPr altLang="fr-FR" dirty="0">
                <a:ea typeface="ＭＳ Ｐゴシック" panose="020B0600070205080204" pitchFamily="34" charset="-128"/>
              </a:rPr>
              <a:t> </a:t>
            </a:r>
            <a:r>
              <a:rPr altLang="fr-FR" dirty="0" err="1">
                <a:ea typeface="ＭＳ Ｐゴシック" panose="020B0600070205080204" pitchFamily="34" charset="-128"/>
              </a:rPr>
              <a:t>d’Actions</a:t>
            </a:r>
            <a:r>
              <a:rPr altLang="fr-FR" dirty="0">
                <a:ea typeface="ＭＳ Ｐゴシック" panose="020B0600070205080204" pitchFamily="34" charset="-128"/>
              </a:rPr>
              <a:t> pour un Numérique </a:t>
            </a:r>
            <a:r>
              <a:rPr altLang="fr-FR" dirty="0" err="1">
                <a:ea typeface="ＭＳ Ｐゴシック" panose="020B0600070205080204" pitchFamily="34" charset="-128"/>
              </a:rPr>
              <a:t>Inclusif</a:t>
            </a:r>
            <a:r>
              <a:rPr altLang="fr-FR" dirty="0">
                <a:ea typeface="ＭＳ Ｐゴシック" panose="020B0600070205080204" pitchFamily="34" charset="-128"/>
              </a:rPr>
              <a:t> (TANI)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F10AA3F-3C76-4E5F-8B81-579ED95D6E5B}"/>
              </a:ext>
            </a:extLst>
          </p:cNvPr>
          <p:cNvSpPr txBox="1">
            <a:spLocks/>
          </p:cNvSpPr>
          <p:nvPr/>
        </p:nvSpPr>
        <p:spPr bwMode="auto">
          <a:xfrm>
            <a:off x="449264" y="1808162"/>
            <a:ext cx="941863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i="1">
                <a:solidFill>
                  <a:srgbClr val="074C8C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4572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fr-FR" altLang="fr-FR" sz="2000" dirty="0"/>
              <a:t>Actions L.A. :</a:t>
            </a:r>
            <a:endParaRPr lang="fr-FR" altLang="fr-FR" sz="18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endParaRPr lang="fr-FR" altLang="fr-FR" sz="1000" b="0" i="1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fr-FR" altLang="fr-FR" sz="1800" b="0" i="1" dirty="0"/>
              <a:t>Intégrer l’inclusion dans notre politique numérique et notamment notre Schéma Territorial du Numérique (STN).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endParaRPr lang="fr-FR" altLang="fr-FR" sz="1000" b="0" i="1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fr-FR" altLang="fr-FR" sz="1800" b="0" i="1" dirty="0"/>
              <a:t>Sensibiliser les collègues, les élus, les communes...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endParaRPr lang="fr-FR" altLang="fr-FR" sz="1000" b="0" i="1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fr-FR" altLang="fr-FR" sz="1800" b="0" i="1" dirty="0"/>
              <a:t>Lancer une démarche de cartographie de l’indice de fragilité numérique du territoire.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endParaRPr lang="fr-FR" altLang="fr-FR" sz="1000" b="0" i="1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fr-FR" altLang="fr-FR" sz="1800" b="0" i="1" dirty="0"/>
              <a:t>Chercher des modes alternatifs pour sensibiliser les personnes, construction d’un escape </a:t>
            </a:r>
            <a:r>
              <a:rPr lang="fr-FR" altLang="fr-FR" sz="1800" b="0" i="1" dirty="0" err="1"/>
              <a:t>game</a:t>
            </a:r>
            <a:r>
              <a:rPr lang="fr-FR" altLang="fr-FR" sz="1800" b="0" i="1" dirty="0"/>
              <a:t> sur la « dédramatisation » du numérique.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endParaRPr lang="fr-FR" altLang="fr-FR" sz="1000" b="0" i="1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fr-FR" altLang="fr-FR" sz="1800" b="0" i="1" dirty="0"/>
              <a:t>Mettre en place au sein de l’agglomération des moyens sur ces actions (médiateur du numérique ? Un comité de pilotage…).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endParaRPr lang="fr-FR" altLang="fr-FR" sz="10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endParaRPr lang="fr-FR" altLang="fr-FR" sz="18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fr-FR" altLang="fr-FR" sz="1800" b="0" i="1" dirty="0">
                <a:hlinkClick r:id="rId2"/>
              </a:rPr>
              <a:t>https://www.lorient-agglo.bzh/STN</a:t>
            </a:r>
            <a:endParaRPr lang="fr-FR" altLang="fr-FR" sz="1800" b="0" i="1" dirty="0"/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defRPr/>
            </a:pPr>
            <a:endParaRPr lang="fr-FR" altLang="fr-FR" sz="1800" b="0" i="1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605C9CF-8435-4E66-930B-99EF6025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115889"/>
            <a:ext cx="2592386" cy="19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DF154658-FDD6-49B2-8AAE-0435AF09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1" y="4764635"/>
            <a:ext cx="4117976" cy="18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7"/>
          <p:cNvPicPr/>
          <p:nvPr/>
        </p:nvPicPr>
        <p:blipFill>
          <a:blip r:embed="rId2"/>
          <a:srcRect t="9993" b="5629"/>
          <a:stretch/>
        </p:blipFill>
        <p:spPr bwMode="auto">
          <a:xfrm>
            <a:off x="-173940" y="-87077"/>
            <a:ext cx="12539997" cy="6966181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7619475" y="0"/>
            <a:ext cx="4266786" cy="4266786"/>
          </a:xfrm>
          <a:prstGeom prst="ellipse">
            <a:avLst/>
          </a:prstGeom>
          <a:solidFill>
            <a:srgbClr val="003768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Image 79"/>
          <p:cNvPicPr/>
          <p:nvPr/>
        </p:nvPicPr>
        <p:blipFill>
          <a:blip r:embed="rId3"/>
          <a:stretch/>
        </p:blipFill>
        <p:spPr bwMode="auto">
          <a:xfrm>
            <a:off x="7140550" y="4092632"/>
            <a:ext cx="5123191" cy="2438163"/>
          </a:xfrm>
          <a:prstGeom prst="rect">
            <a:avLst/>
          </a:prstGeom>
          <a:ln>
            <a:noFill/>
          </a:ln>
        </p:spPr>
      </p:pic>
      <p:pic>
        <p:nvPicPr>
          <p:cNvPr id="7" name="Image 82"/>
          <p:cNvPicPr/>
          <p:nvPr/>
        </p:nvPicPr>
        <p:blipFill>
          <a:blip r:embed="rId4"/>
          <a:stretch/>
        </p:blipFill>
        <p:spPr bwMode="auto">
          <a:xfrm>
            <a:off x="2917302" y="1175108"/>
            <a:ext cx="696618" cy="696618"/>
          </a:xfrm>
          <a:prstGeom prst="rect">
            <a:avLst/>
          </a:prstGeom>
          <a:ln>
            <a:noFill/>
          </a:ln>
        </p:spPr>
      </p:pic>
      <p:sp>
        <p:nvSpPr>
          <p:cNvPr id="8" name="TextShape 4"/>
          <p:cNvSpPr>
            <a:spLocks/>
          </p:cNvSpPr>
          <p:nvPr/>
        </p:nvSpPr>
        <p:spPr bwMode="auto">
          <a:xfrm>
            <a:off x="174369" y="5747100"/>
            <a:ext cx="7314490" cy="6056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935" i="1" cap="all" spc="-1">
                <a:solidFill>
                  <a:srgbClr val="FFFFFF"/>
                </a:solidFill>
                <a:latin typeface="Caviars dream"/>
              </a:rPr>
              <a:t>MICKAEL LEBLOND - ASKORIA – 28 janvier 2021</a:t>
            </a:r>
            <a:endParaRPr lang="fr-FR" sz="3991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Shape 5"/>
          <p:cNvSpPr>
            <a:spLocks/>
          </p:cNvSpPr>
          <p:nvPr/>
        </p:nvSpPr>
        <p:spPr bwMode="auto">
          <a:xfrm>
            <a:off x="4641707" y="1066696"/>
            <a:ext cx="10369335" cy="38967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br>
              <a:rPr lang="fr-FR" sz="3144" b="1" cap="all" spc="-1">
                <a:solidFill>
                  <a:srgbClr val="FFFFFF"/>
                </a:solidFill>
                <a:latin typeface="Exo"/>
              </a:rPr>
            </a:br>
            <a:r>
              <a:rPr lang="fr-FR" sz="2903" b="1" cap="all">
                <a:solidFill>
                  <a:srgbClr val="FFFFFF"/>
                </a:solidFill>
                <a:latin typeface="Exo"/>
              </a:rPr>
              <a:t>Vers un numérique </a:t>
            </a:r>
            <a:br>
              <a:rPr lang="fr-FR" sz="2903" b="1" cap="all">
                <a:solidFill>
                  <a:srgbClr val="FFFFFF"/>
                </a:solidFill>
                <a:latin typeface="Exo"/>
              </a:rPr>
            </a:br>
            <a:r>
              <a:rPr lang="fr-FR" sz="2903" b="1" cap="all">
                <a:solidFill>
                  <a:srgbClr val="FFFFFF"/>
                </a:solidFill>
                <a:latin typeface="Exo"/>
              </a:rPr>
              <a:t>Inclusif</a:t>
            </a:r>
            <a:br>
              <a:rPr lang="fr-FR" sz="3144" b="1" cap="all">
                <a:solidFill>
                  <a:srgbClr val="FFFFFF"/>
                </a:solidFill>
                <a:latin typeface="Exo"/>
              </a:rPr>
            </a:br>
            <a:br>
              <a:rPr lang="fr-FR" sz="3144" b="1" cap="all">
                <a:solidFill>
                  <a:srgbClr val="FFFFFF"/>
                </a:solidFill>
                <a:latin typeface="Exo"/>
              </a:rPr>
            </a:br>
            <a:br>
              <a:rPr lang="fr-FR" sz="3144" b="1" cap="all">
                <a:solidFill>
                  <a:srgbClr val="FFFFFF"/>
                </a:solidFill>
                <a:latin typeface="Exo"/>
              </a:rPr>
            </a:br>
            <a:br>
              <a:rPr lang="fr-FR" sz="2419" b="1" cap="all" spc="-1">
                <a:solidFill>
                  <a:srgbClr val="FFFFFF"/>
                </a:solidFill>
                <a:latin typeface="Exo"/>
              </a:rPr>
            </a:br>
            <a:br>
              <a:rPr lang="fr-FR" sz="2419" b="1" cap="all" spc="-1">
                <a:solidFill>
                  <a:srgbClr val="FFFFFF"/>
                </a:solidFill>
                <a:latin typeface="Exo"/>
              </a:rPr>
            </a:br>
            <a:endParaRPr lang="fr-FR" sz="3991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Image 85"/>
          <p:cNvPicPr/>
          <p:nvPr/>
        </p:nvPicPr>
        <p:blipFill>
          <a:blip r:embed="rId5"/>
          <a:stretch/>
        </p:blipFill>
        <p:spPr bwMode="auto">
          <a:xfrm>
            <a:off x="348523" y="503307"/>
            <a:ext cx="5643478" cy="367466"/>
          </a:xfrm>
          <a:prstGeom prst="rect">
            <a:avLst/>
          </a:prstGeom>
          <a:ln>
            <a:noFill/>
          </a:ln>
        </p:spPr>
      </p:pic>
      <p:pic>
        <p:nvPicPr>
          <p:cNvPr id="11" name="Image 86"/>
          <p:cNvPicPr/>
          <p:nvPr/>
        </p:nvPicPr>
        <p:blipFill>
          <a:blip r:embed="rId6"/>
          <a:stretch/>
        </p:blipFill>
        <p:spPr bwMode="auto">
          <a:xfrm>
            <a:off x="293664" y="1199925"/>
            <a:ext cx="6933963" cy="367466"/>
          </a:xfrm>
          <a:prstGeom prst="rect">
            <a:avLst/>
          </a:prstGeom>
          <a:ln>
            <a:noFill/>
          </a:ln>
        </p:spPr>
      </p:pic>
      <p:pic>
        <p:nvPicPr>
          <p:cNvPr id="12" name="Image 87"/>
          <p:cNvPicPr/>
          <p:nvPr/>
        </p:nvPicPr>
        <p:blipFill>
          <a:blip r:embed="rId7"/>
          <a:stretch/>
        </p:blipFill>
        <p:spPr bwMode="auto">
          <a:xfrm>
            <a:off x="321529" y="1794228"/>
            <a:ext cx="6122403" cy="382703"/>
          </a:xfrm>
          <a:prstGeom prst="rect">
            <a:avLst/>
          </a:prstGeom>
          <a:ln>
            <a:noFill/>
          </a:ln>
        </p:spPr>
      </p:pic>
      <p:pic>
        <p:nvPicPr>
          <p:cNvPr id="13" name="Image 88"/>
          <p:cNvPicPr/>
          <p:nvPr/>
        </p:nvPicPr>
        <p:blipFill>
          <a:blip r:embed="rId8"/>
          <a:stretch/>
        </p:blipFill>
        <p:spPr bwMode="auto">
          <a:xfrm>
            <a:off x="304984" y="2548316"/>
            <a:ext cx="6704950" cy="325234"/>
          </a:xfrm>
          <a:prstGeom prst="rect">
            <a:avLst/>
          </a:prstGeom>
          <a:ln>
            <a:noFill/>
          </a:ln>
        </p:spPr>
      </p:pic>
      <p:pic>
        <p:nvPicPr>
          <p:cNvPr id="14" name="Image 89"/>
          <p:cNvPicPr/>
          <p:nvPr/>
        </p:nvPicPr>
        <p:blipFill>
          <a:blip r:embed="rId9"/>
          <a:stretch/>
        </p:blipFill>
        <p:spPr bwMode="auto">
          <a:xfrm>
            <a:off x="261446" y="3548834"/>
            <a:ext cx="6929609" cy="14145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9215" y="1"/>
            <a:ext cx="981357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CA8D9-98E6-4E7E-87F3-6766347D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7" y="367855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4600" b="1" i="0" dirty="0">
                <a:effectLst/>
                <a:latin typeface="Noto Serif"/>
              </a:rPr>
              <a:t>« Inclusion numérique et accès aux droits : Quelle coopération à </a:t>
            </a:r>
            <a:r>
              <a:rPr lang="fr-FR" sz="5000" b="1" i="0" dirty="0">
                <a:effectLst/>
                <a:latin typeface="Noto Serif"/>
              </a:rPr>
              <a:t>l’échelle</a:t>
            </a:r>
            <a:r>
              <a:rPr lang="fr-FR" sz="4600" b="1" i="0" dirty="0">
                <a:effectLst/>
                <a:latin typeface="Noto Serif"/>
              </a:rPr>
              <a:t> des territoires ? »</a:t>
            </a:r>
          </a:p>
          <a:p>
            <a:pPr marL="0" indent="0">
              <a:buNone/>
            </a:pPr>
            <a:endParaRPr lang="fr-FR" sz="1800" b="1" dirty="0">
              <a:latin typeface="Noto Serif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CB187C-0992-4331-9175-3B108050C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40C37E0B-9D14-49A2-B6BE-C71B78A56786}"/>
              </a:ext>
            </a:extLst>
          </p:cNvPr>
          <p:cNvSpPr txBox="1"/>
          <p:nvPr/>
        </p:nvSpPr>
        <p:spPr>
          <a:xfrm>
            <a:off x="781457" y="3919376"/>
            <a:ext cx="609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/>
              <a:t>Patricia </a:t>
            </a:r>
            <a:r>
              <a:rPr lang="fr-FR" sz="2000" b="1" i="1" dirty="0" err="1"/>
              <a:t>Quero-Ruen</a:t>
            </a:r>
            <a:r>
              <a:rPr lang="fr-FR" sz="2000" dirty="0"/>
              <a:t>, Vice-présidente de Lorient Agglomération en charge du numérique et de la smart city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/>
              <a:t>Alain </a:t>
            </a:r>
            <a:r>
              <a:rPr lang="fr-FR" sz="2000" b="1" i="1" dirty="0" err="1"/>
              <a:t>Contencin</a:t>
            </a:r>
            <a:r>
              <a:rPr lang="fr-FR" sz="2000" b="1" i="1" dirty="0"/>
              <a:t>,</a:t>
            </a:r>
            <a:r>
              <a:rPr lang="fr-FR" sz="2000" dirty="0"/>
              <a:t> DSI de Lorient Agglomération. 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>
                <a:effectLst/>
                <a:latin typeface="Noto Serif"/>
              </a:rPr>
              <a:t>Mickael Leblond</a:t>
            </a:r>
            <a:r>
              <a:rPr lang="fr-FR" sz="2000" b="0" i="0" dirty="0">
                <a:effectLst/>
                <a:latin typeface="Noto Serif"/>
              </a:rPr>
              <a:t>, directeur de l’association </a:t>
            </a:r>
            <a:r>
              <a:rPr lang="fr-FR" sz="2000" i="0" dirty="0">
                <a:effectLst/>
                <a:latin typeface="Noto Serif"/>
              </a:rPr>
              <a:t>Défis. </a:t>
            </a:r>
            <a:endParaRPr lang="fr-FR" sz="20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B0FE0F-0DBA-4B08-AA79-BA11E8C4EB39}"/>
              </a:ext>
            </a:extLst>
          </p:cNvPr>
          <p:cNvSpPr txBox="1"/>
          <p:nvPr/>
        </p:nvSpPr>
        <p:spPr>
          <a:xfrm>
            <a:off x="6423070" y="6341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 </a:t>
            </a:r>
            <a:r>
              <a:rPr lang="fr-FR" dirty="0"/>
              <a:t>retrouver </a:t>
            </a:r>
            <a:r>
              <a:rPr lang="fr-FR" sz="1800" dirty="0"/>
              <a:t>sur </a:t>
            </a:r>
            <a:r>
              <a:rPr lang="fr-FR" sz="1800" dirty="0">
                <a:solidFill>
                  <a:srgbClr val="DC3A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www.campusdessolidarités.eu</a:t>
            </a:r>
            <a:r>
              <a:rPr lang="fr-FR" sz="1800" dirty="0">
                <a:solidFill>
                  <a:srgbClr val="DC3A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82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CA8D9-98E6-4E7E-87F3-6766347D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47" y="407765"/>
            <a:ext cx="5801323" cy="60424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4600" b="1" i="0" dirty="0">
                <a:effectLst/>
                <a:latin typeface="Noto Serif"/>
              </a:rPr>
              <a:t>Ressources</a:t>
            </a:r>
          </a:p>
          <a:p>
            <a:pPr marL="0" indent="0">
              <a:buNone/>
            </a:pPr>
            <a:endParaRPr lang="fr-FR" sz="1000" b="1" i="0" dirty="0">
              <a:effectLst/>
              <a:latin typeface="Noto Serif"/>
            </a:endParaRPr>
          </a:p>
          <a:p>
            <a:pPr marL="0" indent="0">
              <a:buNone/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Campus des solidarités :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SPAM spéciale sur inclusion et accès aux droits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Brochures de présentation du Campus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 la thématique :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Article « Aide aux démarches en ligne -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nécessaire coopération des écosystèmes locaux 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»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LabAccès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Sorin &amp; Mazet, 2020.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 « Répondre aux demandes d’aide numérique : troubles dans la professionnalité des travailleurs sociaux » Terminal, Mazet et Sorin, 2020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 de synthèse 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usages numériques dans l’accompagnement éducatif et social »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CRTS, 2019.</a:t>
            </a:r>
          </a:p>
          <a:p>
            <a:pPr marL="0" indent="0">
              <a:buNone/>
            </a:pPr>
            <a:endParaRPr lang="fr-FR" sz="4600" b="1" i="0" dirty="0">
              <a:effectLst/>
              <a:latin typeface="Noto Serif"/>
            </a:endParaRPr>
          </a:p>
          <a:p>
            <a:pPr marL="0" indent="0">
              <a:buNone/>
            </a:pPr>
            <a:endParaRPr lang="fr-FR" sz="1800" b="1" dirty="0">
              <a:latin typeface="Noto Serif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B0FE0F-0DBA-4B08-AA79-BA11E8C4EB39}"/>
              </a:ext>
            </a:extLst>
          </p:cNvPr>
          <p:cNvSpPr txBox="1"/>
          <p:nvPr/>
        </p:nvSpPr>
        <p:spPr>
          <a:xfrm>
            <a:off x="6423070" y="6341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 </a:t>
            </a:r>
            <a:r>
              <a:rPr lang="fr-FR" dirty="0"/>
              <a:t>retrouver </a:t>
            </a:r>
            <a:r>
              <a:rPr lang="fr-FR" sz="1800" dirty="0"/>
              <a:t>sur </a:t>
            </a:r>
            <a:r>
              <a:rPr lang="fr-FR" sz="1800" dirty="0">
                <a:solidFill>
                  <a:srgbClr val="DC3A3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www.campusdessolidarités.eu</a:t>
            </a:r>
            <a:r>
              <a:rPr lang="fr-FR" sz="1800" dirty="0">
                <a:solidFill>
                  <a:srgbClr val="DC3A37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3CFD16-C531-459A-8420-746AFD6B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7" y="285749"/>
            <a:ext cx="4846003" cy="47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7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01254-BAAD-4EB7-BC78-91668050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762000"/>
            <a:ext cx="5856870" cy="4892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5000" b="1" dirty="0"/>
              <a:t>Un questionnaire en ligne pour recueillir vos retours et vos contributions : </a:t>
            </a:r>
            <a:r>
              <a:rPr lang="fr-FR" sz="2400" b="1" dirty="0">
                <a:hlinkClick r:id="rId2"/>
              </a:rPr>
              <a:t>https://framaforms.org/temps-fort-seis-inclusion-numerique-et-acces-aux-droits-1611824475</a:t>
            </a:r>
            <a:r>
              <a:rPr lang="fr-FR" sz="2400" b="1" dirty="0"/>
              <a:t> </a:t>
            </a:r>
            <a:endParaRPr lang="fr-FR" sz="44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50D02D-6505-403A-80B0-0A0628F66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7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268F1-93F5-427B-93C8-A88085D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fr-FR" dirty="0"/>
              <a:t>Accueil et présentation du temps fort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F40BCC-112D-4324-A018-506D15D787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" b="15088"/>
          <a:stretch/>
        </p:blipFill>
        <p:spPr>
          <a:xfrm>
            <a:off x="0" y="256804"/>
            <a:ext cx="4639713" cy="592454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0AF6D6-08EC-44ED-80AB-8B20D765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fr-FR" sz="2400" dirty="0"/>
              <a:t>Marion Eslinger, </a:t>
            </a:r>
            <a:r>
              <a:rPr lang="fr-FR" sz="2400" i="1" dirty="0"/>
              <a:t>chargée de missions Campus des Solidarités</a:t>
            </a:r>
          </a:p>
          <a:p>
            <a:pPr marL="0" indent="0">
              <a:buNone/>
            </a:pPr>
            <a:endParaRPr lang="fr-FR" sz="2400" i="1" dirty="0"/>
          </a:p>
          <a:p>
            <a:r>
              <a:rPr lang="fr-FR" sz="2400" dirty="0"/>
              <a:t>François Sorin, </a:t>
            </a:r>
            <a:r>
              <a:rPr lang="fr-FR" sz="2400" i="1" dirty="0"/>
              <a:t>centre de recherche d’Askoria, chercheur associé au projet </a:t>
            </a:r>
            <a:r>
              <a:rPr lang="fr-FR" sz="2400" i="1" dirty="0" err="1"/>
              <a:t>LabAccès</a:t>
            </a:r>
            <a:r>
              <a:rPr lang="fr-FR" sz="2400" i="1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9EE2A0-A35E-46B0-9D82-9461BB601510}"/>
              </a:ext>
            </a:extLst>
          </p:cNvPr>
          <p:cNvSpPr txBox="1"/>
          <p:nvPr/>
        </p:nvSpPr>
        <p:spPr>
          <a:xfrm>
            <a:off x="5223029" y="58120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Toute la programmation sur </a:t>
            </a:r>
            <a:r>
              <a:rPr lang="fr-FR" sz="1800" dirty="0">
                <a:solidFill>
                  <a:srgbClr val="DC3A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www.campusdessolidarités.eu</a:t>
            </a:r>
            <a:r>
              <a:rPr lang="fr-FR" sz="1800" dirty="0">
                <a:solidFill>
                  <a:srgbClr val="DC3A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79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01254-BAAD-4EB7-BC78-91668050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279018"/>
            <a:ext cx="5856870" cy="33759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5000" b="1" dirty="0"/>
              <a:t>« Dématérialisation, accès aux droits et inclusion numérique »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4400" dirty="0"/>
              <a:t>Pierre Mazet</a:t>
            </a:r>
          </a:p>
          <a:p>
            <a:pPr marL="0" indent="0">
              <a:buNone/>
            </a:pPr>
            <a:r>
              <a:rPr lang="fr-FR" sz="4400" dirty="0"/>
              <a:t>(</a:t>
            </a:r>
            <a:r>
              <a:rPr lang="fr-FR" sz="4400" dirty="0" err="1"/>
              <a:t>LabAccès</a:t>
            </a:r>
            <a:r>
              <a:rPr lang="fr-FR" sz="4400" dirty="0"/>
              <a:t> – Askoria)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50D02D-6505-403A-80B0-0A0628F66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4382DD-A6A3-42F4-977D-A2E7750B097D}"/>
              </a:ext>
            </a:extLst>
          </p:cNvPr>
          <p:cNvSpPr txBox="1"/>
          <p:nvPr/>
        </p:nvSpPr>
        <p:spPr>
          <a:xfrm>
            <a:off x="642307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 retrouver sur </a:t>
            </a:r>
            <a:r>
              <a:rPr lang="fr-FR" sz="1800" dirty="0">
                <a:solidFill>
                  <a:srgbClr val="DC3A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www.campusdessolidarités.eu</a:t>
            </a:r>
            <a:r>
              <a:rPr lang="fr-FR" sz="1800" dirty="0">
                <a:solidFill>
                  <a:srgbClr val="DC3A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8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i="1" dirty="0">
                <a:latin typeface="+mj-lt"/>
              </a:rPr>
              <a:t> « Un train lancé à marche forcée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/>
              <a:t>La dématérialisation porte sur l’ensemble de la </a:t>
            </a:r>
            <a:r>
              <a:rPr lang="fr-FR" sz="2800" i="1" dirty="0"/>
              <a:t>relation administrative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/>
              <a:t>D’abord un canal de communication supplémentaire (stratégies multicanales) : logique du </a:t>
            </a:r>
            <a:r>
              <a:rPr lang="fr-FR" sz="2800" i="1" dirty="0"/>
              <a:t>choix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/>
              <a:t>Le « 100% </a:t>
            </a:r>
            <a:r>
              <a:rPr lang="fr-FR" sz="2800" dirty="0" err="1"/>
              <a:t>démat</a:t>
            </a:r>
            <a:r>
              <a:rPr lang="fr-FR" sz="2800" dirty="0"/>
              <a:t>’ » » : connectivité </a:t>
            </a:r>
            <a:r>
              <a:rPr lang="fr-FR" sz="2800" i="1" dirty="0"/>
              <a:t>obligatoire</a:t>
            </a:r>
            <a:r>
              <a:rPr lang="fr-FR" sz="2800" dirty="0"/>
              <a:t> pour les usagers (</a:t>
            </a:r>
            <a:r>
              <a:rPr lang="fr-FR" sz="2800" i="1" dirty="0"/>
              <a:t>tous</a:t>
            </a:r>
            <a:r>
              <a:rPr lang="fr-FR" sz="2800" dirty="0"/>
              <a:t>)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/>
              <a:t>Concomitant de la fermeture des guichets d’accueil physique (</a:t>
            </a:r>
            <a:r>
              <a:rPr lang="fr-FR" dirty="0"/>
              <a:t>a</a:t>
            </a:r>
            <a:r>
              <a:rPr lang="fr-FR" sz="2800" dirty="0"/>
              <a:t>dministrations, Organismes de sécurité sociale, etc.) : </a:t>
            </a:r>
            <a:r>
              <a:rPr lang="fr-FR" sz="2800" i="1" dirty="0"/>
              <a:t>accessibilité versus proximité</a:t>
            </a:r>
            <a:r>
              <a:rPr lang="fr-FR" sz="2800" dirty="0"/>
              <a:t> 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/>
              <a:t>Dématérialisation</a:t>
            </a:r>
            <a:r>
              <a:rPr lang="fr-FR" sz="2800" u="sng" dirty="0"/>
              <a:t>s</a:t>
            </a:r>
            <a:r>
              <a:rPr lang="fr-FR" sz="2800" dirty="0"/>
              <a:t> </a:t>
            </a:r>
            <a:r>
              <a:rPr lang="fr-FR" sz="2800" i="1" dirty="0"/>
              <a:t>en silo</a:t>
            </a:r>
            <a:r>
              <a:rPr lang="fr-FR" sz="2800" dirty="0"/>
              <a:t>, sans (ou faible) coordination, coopérations territoriales/ partenariales : « effet de choc »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i="1" dirty="0"/>
              <a:t>Elusion</a:t>
            </a:r>
            <a:r>
              <a:rPr lang="fr-FR" sz="2800" dirty="0"/>
              <a:t> de la « fracture numérique » : pas de mesure des capacités de connexion et compétences numériques des usagers destinataires, ni usagers intermédiaires (accompagnement)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Mazet 21/01/21</a:t>
            </a:r>
          </a:p>
        </p:txBody>
      </p:sp>
    </p:spTree>
    <p:extLst>
      <p:ext uri="{BB962C8B-B14F-4D97-AF65-F5344CB8AC3E}">
        <p14:creationId xmlns:p14="http://schemas.microsoft.com/office/powerpoint/2010/main" val="282415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5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i="1" dirty="0">
                <a:latin typeface="+mj-lt"/>
              </a:rPr>
              <a:t>Effets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01263"/>
            <a:ext cx="10972800" cy="48249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/>
              <a:t>Connectivité comme nouvelle norme implicite de l’accès au(x) droit(s) :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i="1" dirty="0"/>
              <a:t>Complexification accès aux droits pour les « éloignés du numérique »  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i="1" dirty="0"/>
              <a:t>« Double peine » </a:t>
            </a:r>
          </a:p>
          <a:p>
            <a:pPr marL="120015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i="1" dirty="0"/>
              <a:t>Exclusion (par) le numérique administratif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endParaRPr lang="fr-FR" sz="900" i="1" dirty="0"/>
          </a:p>
          <a:p>
            <a:pPr>
              <a:spcBef>
                <a:spcPts val="600"/>
              </a:spcBef>
            </a:pPr>
            <a:r>
              <a:rPr lang="fr-FR" sz="2600" dirty="0"/>
              <a:t>Délégation accompagnement sur 1</a:t>
            </a:r>
            <a:r>
              <a:rPr lang="fr-FR" sz="2600" baseline="30000" dirty="0"/>
              <a:t>er</a:t>
            </a:r>
            <a:r>
              <a:rPr lang="fr-FR" sz="2600" dirty="0"/>
              <a:t> niveau/ accueil de proximité 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i="1" dirty="0"/>
              <a:t>Implicite des capacités d’accompagnement numérique des professionnels (action sociale sens large)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i="1" dirty="0"/>
              <a:t>Questionnements des professionnalités (périmètre d’intervention, responsabilité, éthique d’intervention, etc.)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/>
              <a:t>Débordement des demandes d’aide à l’accompagnement des démarches en ligne hors du champ social : bibliothèques, associations, etc.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Appui sur les bénévoles et les services civiques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 </a:t>
            </a:r>
            <a:r>
              <a:rPr lang="fr-FR" i="1" dirty="0" err="1"/>
              <a:t>Dé-professionnalisation</a:t>
            </a:r>
            <a:r>
              <a:rPr lang="fr-FR" i="1" dirty="0"/>
              <a:t> / disqualification de la « médiation numérique »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900" i="1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2400" i="1" dirty="0"/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Mazet 21/01/21</a:t>
            </a:r>
          </a:p>
        </p:txBody>
      </p:sp>
    </p:spTree>
    <p:extLst>
      <p:ext uri="{BB962C8B-B14F-4D97-AF65-F5344CB8AC3E}">
        <p14:creationId xmlns:p14="http://schemas.microsoft.com/office/powerpoint/2010/main" val="31579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69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i="1" dirty="0">
                <a:latin typeface="+mj-lt"/>
              </a:rPr>
              <a:t>De quelques enjeux autour de « l’inclusion numérique 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6093"/>
            <a:ext cx="10972800" cy="4860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sz="3500" dirty="0"/>
              <a:t>Quels sont les objectifs visés ?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i="1" dirty="0"/>
              <a:t>Autonomie dans les démarches en ligne ou usage autonome des outils numériques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200" i="1" dirty="0"/>
              <a:t>Lever des freins/ développer des capacités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200" i="1" dirty="0"/>
              <a:t>Lutter contre l’exclusion numérique ou pour l’inclusion numérique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800" i="1" dirty="0"/>
          </a:p>
          <a:p>
            <a:r>
              <a:rPr lang="fr-FR" sz="3500" dirty="0"/>
              <a:t>Ré affirmer les spécificités du numérique administratif  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i="1" dirty="0"/>
              <a:t>pas un champ à l’égal des autres 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200" i="1" dirty="0"/>
              <a:t>double autonomie numérique et administrative 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200" i="1" dirty="0"/>
              <a:t>des rapports différenciés aux administrations ;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100" dirty="0"/>
          </a:p>
          <a:p>
            <a:r>
              <a:rPr lang="fr-FR" sz="3500" dirty="0"/>
              <a:t>Repérer les acteurs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3100" i="1" dirty="0"/>
              <a:t>Des compétences et de configuration d’intervention différenciées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100" dirty="0"/>
          </a:p>
          <a:p>
            <a:r>
              <a:rPr lang="fr-FR" sz="3500" dirty="0"/>
              <a:t>Définir les publics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i="1" dirty="0"/>
              <a:t>Qui vise -t-on ? Pour faire quoi ? Comment ?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Mazet 21/01/21</a:t>
            </a:r>
          </a:p>
        </p:txBody>
      </p:sp>
    </p:spTree>
    <p:extLst>
      <p:ext uri="{BB962C8B-B14F-4D97-AF65-F5344CB8AC3E}">
        <p14:creationId xmlns:p14="http://schemas.microsoft.com/office/powerpoint/2010/main" val="70344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CA8D9-98E6-4E7E-87F3-6766347D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7" y="367855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4600" b="1" i="0" dirty="0">
                <a:effectLst/>
                <a:latin typeface="Noto Serif"/>
              </a:rPr>
              <a:t>« Inclusion numérique et accès aux droits : Quelle coopération à </a:t>
            </a:r>
            <a:r>
              <a:rPr lang="fr-FR" sz="5000" b="1" i="0" dirty="0">
                <a:effectLst/>
                <a:latin typeface="Noto Serif"/>
              </a:rPr>
              <a:t>l’échelle</a:t>
            </a:r>
            <a:r>
              <a:rPr lang="fr-FR" sz="4600" b="1" i="0" dirty="0">
                <a:effectLst/>
                <a:latin typeface="Noto Serif"/>
              </a:rPr>
              <a:t> des territoires ? »</a:t>
            </a:r>
          </a:p>
          <a:p>
            <a:pPr marL="0" indent="0">
              <a:buNone/>
            </a:pPr>
            <a:endParaRPr lang="fr-FR" sz="1800" b="1" dirty="0">
              <a:latin typeface="Noto Serif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CB187C-0992-4331-9175-3B108050C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40C37E0B-9D14-49A2-B6BE-C71B78A56786}"/>
              </a:ext>
            </a:extLst>
          </p:cNvPr>
          <p:cNvSpPr txBox="1"/>
          <p:nvPr/>
        </p:nvSpPr>
        <p:spPr>
          <a:xfrm>
            <a:off x="781457" y="3919376"/>
            <a:ext cx="609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/>
              <a:t>Patricia </a:t>
            </a:r>
            <a:r>
              <a:rPr lang="fr-FR" sz="2000" b="1" i="1" dirty="0" err="1"/>
              <a:t>Quero-Ruen</a:t>
            </a:r>
            <a:r>
              <a:rPr lang="fr-FR" sz="2000" dirty="0"/>
              <a:t>, Vice-présidente de Lorient Agglomération en charge du numérique et de la smart city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/>
              <a:t>Alain </a:t>
            </a:r>
            <a:r>
              <a:rPr lang="fr-FR" sz="2000" b="1" i="1" dirty="0" err="1"/>
              <a:t>Contencin</a:t>
            </a:r>
            <a:r>
              <a:rPr lang="fr-FR" sz="2000" b="1" i="1" dirty="0"/>
              <a:t>,</a:t>
            </a:r>
            <a:r>
              <a:rPr lang="fr-FR" sz="2000" dirty="0"/>
              <a:t> DSI de Lorient Agglomération. 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>
                <a:effectLst/>
                <a:latin typeface="Noto Serif"/>
              </a:rPr>
              <a:t>Mickael Leblond</a:t>
            </a:r>
            <a:r>
              <a:rPr lang="fr-FR" sz="2000" b="0" i="0" dirty="0">
                <a:effectLst/>
                <a:latin typeface="Noto Serif"/>
              </a:rPr>
              <a:t>, directeur de l’association </a:t>
            </a:r>
            <a:r>
              <a:rPr lang="fr-FR" sz="2000" i="0" dirty="0">
                <a:effectLst/>
                <a:latin typeface="Noto Serif"/>
              </a:rPr>
              <a:t>Défis. </a:t>
            </a:r>
            <a:endParaRPr lang="fr-FR" sz="20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B0FE0F-0DBA-4B08-AA79-BA11E8C4EB39}"/>
              </a:ext>
            </a:extLst>
          </p:cNvPr>
          <p:cNvSpPr txBox="1"/>
          <p:nvPr/>
        </p:nvSpPr>
        <p:spPr>
          <a:xfrm>
            <a:off x="6423070" y="6341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 </a:t>
            </a:r>
            <a:r>
              <a:rPr lang="fr-FR" dirty="0"/>
              <a:t>retrouver </a:t>
            </a:r>
            <a:r>
              <a:rPr lang="fr-FR" sz="1800" dirty="0"/>
              <a:t>sur </a:t>
            </a:r>
            <a:r>
              <a:rPr lang="fr-FR" sz="1800" dirty="0">
                <a:solidFill>
                  <a:srgbClr val="DC3A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www.campusdessolidarités.eu</a:t>
            </a:r>
            <a:r>
              <a:rPr lang="fr-FR" sz="1800" dirty="0">
                <a:solidFill>
                  <a:srgbClr val="DC3A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177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2A6100FA-4E54-4A21-8DB1-BD68E49A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6" y="5157788"/>
            <a:ext cx="7567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rgbClr val="074C8C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INSEREZ VOTRE SOUS-TITRE</a:t>
            </a:r>
          </a:p>
        </p:txBody>
      </p:sp>
      <p:sp>
        <p:nvSpPr>
          <p:cNvPr id="12291" name="Espace réservé du texte 2">
            <a:extLst>
              <a:ext uri="{FF2B5EF4-FFF2-40B4-BE49-F238E27FC236}">
                <a16:creationId xmlns:a16="http://schemas.microsoft.com/office/drawing/2014/main" id="{CE2FEA7A-A5CE-40EF-83AA-6585AA36F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fr-FR">
                <a:ea typeface="ＭＳ Ｐゴシック" panose="020B0600070205080204" pitchFamily="34" charset="-128"/>
              </a:rPr>
              <a:t>Lorient le 28 janvier 2021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A5C18C-9ED7-4AC1-BAB8-CAED57B6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688" y="3354389"/>
            <a:ext cx="8420100" cy="2162175"/>
          </a:xfrm>
        </p:spPr>
        <p:txBody>
          <a:bodyPr/>
          <a:lstStyle/>
          <a:p>
            <a:pPr>
              <a:defRPr/>
            </a:pPr>
            <a:r>
              <a:t>Table ronde :</a:t>
            </a:r>
            <a:br>
              <a:rPr/>
            </a:br>
            <a:r>
              <a:t>inclusion numérique et accès aux droits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88EC0DF9-4C85-4567-8CC1-D08CA40B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9" y="307974"/>
            <a:ext cx="4511675" cy="64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>
            <a:extLst>
              <a:ext uri="{FF2B5EF4-FFF2-40B4-BE49-F238E27FC236}">
                <a16:creationId xmlns:a16="http://schemas.microsoft.com/office/drawing/2014/main" id="{145B7719-87D5-4469-9A90-4A726B74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4" y="233364"/>
            <a:ext cx="8420101" cy="1393825"/>
          </a:xfrm>
        </p:spPr>
        <p:txBody>
          <a:bodyPr>
            <a:noAutofit/>
          </a:bodyPr>
          <a:lstStyle/>
          <a:p>
            <a:r>
              <a:rPr altLang="fr-FR" sz="4800" dirty="0">
                <a:ea typeface="ＭＳ Ｐゴシック" panose="020B0600070205080204" pitchFamily="34" charset="-128"/>
              </a:rPr>
              <a:t>Le </a:t>
            </a:r>
            <a:r>
              <a:rPr altLang="fr-FR" sz="4800" dirty="0" err="1">
                <a:ea typeface="ＭＳ Ｐゴシック" panose="020B0600070205080204" pitchFamily="34" charset="-128"/>
              </a:rPr>
              <a:t>Territoire</a:t>
            </a:r>
            <a:r>
              <a:rPr altLang="fr-FR" sz="4800" dirty="0">
                <a:ea typeface="ＭＳ Ｐゴシック" panose="020B0600070205080204" pitchFamily="34" charset="-128"/>
              </a:rPr>
              <a:t> :</a:t>
            </a:r>
            <a:br>
              <a:rPr altLang="fr-FR" sz="4800" dirty="0">
                <a:ea typeface="ＭＳ Ｐゴシック" panose="020B0600070205080204" pitchFamily="34" charset="-128"/>
              </a:rPr>
            </a:b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- 25 Communes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br>
              <a:rPr altLang="fr-FR" sz="105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- 209 000 habitants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u="sng" dirty="0" err="1">
                <a:ea typeface="ＭＳ Ｐゴシック" panose="020B0600070205080204" pitchFamily="34" charset="-128"/>
              </a:rPr>
              <a:t>L’Agglomération</a:t>
            </a:r>
            <a:r>
              <a:rPr altLang="fr-FR" sz="2400" u="sng" dirty="0">
                <a:ea typeface="ＭＳ Ｐゴシック" panose="020B0600070205080204" pitchFamily="34" charset="-128"/>
              </a:rPr>
              <a:t> :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- 4 </a:t>
            </a:r>
            <a:r>
              <a:rPr altLang="fr-FR" sz="2400" dirty="0" err="1">
                <a:ea typeface="ＭＳ Ｐゴシック" panose="020B0600070205080204" pitchFamily="34" charset="-128"/>
              </a:rPr>
              <a:t>Pôles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- 18 Directions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- 650 agents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u="sng" dirty="0">
                <a:ea typeface="ＭＳ Ｐゴシック" panose="020B0600070205080204" pitchFamily="34" charset="-128"/>
              </a:rPr>
              <a:t>Les Instances :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Le conseil des maires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Le Bureau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Les commissions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  </a:t>
            </a:r>
            <a:r>
              <a:rPr altLang="fr-FR" sz="2400" dirty="0" err="1">
                <a:ea typeface="ＭＳ Ｐゴシック" panose="020B0600070205080204" pitchFamily="34" charset="-128"/>
              </a:rPr>
              <a:t>thématiques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- La </a:t>
            </a:r>
            <a:r>
              <a:rPr altLang="fr-FR" sz="2400" dirty="0" err="1">
                <a:ea typeface="ＭＳ Ｐゴシック" panose="020B0600070205080204" pitchFamily="34" charset="-128"/>
              </a:rPr>
              <a:t>conférence</a:t>
            </a:r>
            <a:r>
              <a:rPr altLang="fr-FR" sz="2400" dirty="0">
                <a:ea typeface="ＭＳ Ｐゴシック" panose="020B0600070205080204" pitchFamily="34" charset="-128"/>
              </a:rPr>
              <a:t> des</a:t>
            </a:r>
            <a:br>
              <a:rPr altLang="fr-FR" sz="2400" dirty="0">
                <a:ea typeface="ＭＳ Ｐゴシック" panose="020B0600070205080204" pitchFamily="34" charset="-128"/>
              </a:rPr>
            </a:br>
            <a:r>
              <a:rPr altLang="fr-FR" sz="2400" dirty="0">
                <a:ea typeface="ＭＳ Ｐゴシック" panose="020B0600070205080204" pitchFamily="34" charset="-128"/>
              </a:rPr>
              <a:t>  maires</a:t>
            </a:r>
            <a:br>
              <a:rPr altLang="fr-FR" sz="4800" dirty="0">
                <a:ea typeface="ＭＳ Ｐゴシック" panose="020B0600070205080204" pitchFamily="34" charset="-128"/>
              </a:rPr>
            </a:br>
            <a:endParaRPr altLang="fr-FR" sz="4800" dirty="0">
              <a:ea typeface="ＭＳ Ｐゴシック" panose="020B0600070205080204" pitchFamily="34" charset="-128"/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D1769162-CA8A-4721-A969-02CA1F35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2677972"/>
            <a:ext cx="3508375" cy="40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D2D1B876-1C91-4F1E-8902-3C6C6F2D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48" y="33339"/>
            <a:ext cx="5433502" cy="100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1000</Words>
  <Application>Microsoft Office PowerPoint</Application>
  <PresentationFormat>Grand écran</PresentationFormat>
  <Paragraphs>128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Caviars dream</vt:lpstr>
      <vt:lpstr>DIN</vt:lpstr>
      <vt:lpstr>Exo</vt:lpstr>
      <vt:lpstr>Noto Serif</vt:lpstr>
      <vt:lpstr>Trebuchet MS</vt:lpstr>
      <vt:lpstr>Wingdings</vt:lpstr>
      <vt:lpstr>Thème Office</vt:lpstr>
      <vt:lpstr>Saison des Expérimentations et Innovations Solidaires</vt:lpstr>
      <vt:lpstr>Accueil et présentation du temps fort</vt:lpstr>
      <vt:lpstr>Présentation PowerPoint</vt:lpstr>
      <vt:lpstr> « Un train lancé à marche forcée »</vt:lpstr>
      <vt:lpstr>Effets</vt:lpstr>
      <vt:lpstr>De quelques enjeux autour de « l’inclusion numérique » </vt:lpstr>
      <vt:lpstr>Présentation PowerPoint</vt:lpstr>
      <vt:lpstr>Table ronde : inclusion numérique et accès aux droits</vt:lpstr>
      <vt:lpstr>Le Territoire :  - 25 Communes  - 209 000 habitants  L’Agglomération : - 4 Pôles - 18 Directions - 650 agents  Les Instances : - Le conseil des maires - Le Bureau - Les commissions   thématiques - La conférence des   maires </vt:lpstr>
      <vt:lpstr>Les compétences :</vt:lpstr>
      <vt:lpstr>Territoires d’Actions pour un Numérique Inclusif (TANI)</vt:lpstr>
      <vt:lpstr>Territoires d’Actions pour un Numérique Inclusif (TANI)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Saison des Expérimentations et Innovations Solidaires</dc:title>
  <dc:creator>Marion Eslinger</dc:creator>
  <cp:lastModifiedBy>François Sorin</cp:lastModifiedBy>
  <cp:revision>37</cp:revision>
  <dcterms:created xsi:type="dcterms:W3CDTF">2021-01-25T09:43:23Z</dcterms:created>
  <dcterms:modified xsi:type="dcterms:W3CDTF">2021-01-28T12:11:27Z</dcterms:modified>
</cp:coreProperties>
</file>